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Average" panose="020B0604020202020204" charset="0"/>
      <p:regular r:id="rId26"/>
    </p:embeddedFont>
    <p:embeddedFont>
      <p:font typeface="Oswald" panose="00000500000000000000" pitchFamily="2" charset="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4A31345-3497-49E9-B24E-2676CEF5A4DB}">
  <a:tblStyle styleId="{84A31345-3497-49E9-B24E-2676CEF5A4D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88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80f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80f9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858d23550a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858d23550a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858d23550a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858d23550a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858d23550a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858d23550a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858d23550a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858d23550a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858d23550a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858d23550a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858d23550a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858d23550a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fb31a6fa5c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fb31a6fa5c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fcc3a7247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fcc3a7247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fb878f07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fb878f07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fce5bb166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fce5bb166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fb31a6fa5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fb31a6fa5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fce5bb166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fce5bb1660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fcc3a724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fcc3a724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fce5bb166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fce5bb166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fce5bb166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fce5bb1660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fb31a6fa5c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fb31a6fa5c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fb79f3c8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fb79f3c8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fb31a6fa5c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fb31a6fa5c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fb31a6fa5c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fb31a6fa5c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858d23550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858d23550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858d23550a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858d23550a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858d23550a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858d23550a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30575" y="703444"/>
            <a:ext cx="8515800" cy="246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Study on whether Automated Machine Learning or Generative AI can replace the Human Data Scientist</a:t>
            </a: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290250" y="3174875"/>
            <a:ext cx="6327300" cy="13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dk1"/>
                </a:solidFill>
              </a:rPr>
              <a:t>Prepared by: </a:t>
            </a:r>
            <a:endParaRPr b="1" u="sng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Ryan Kho Yuen Thian (22WMR04097)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Bachelor of Computer Science in Data Science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4400" y="2720875"/>
            <a:ext cx="2987201" cy="223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2b) System Design (continued)</a:t>
            </a:r>
            <a:endParaRPr/>
          </a:p>
        </p:txBody>
      </p:sp>
      <p:sp>
        <p:nvSpPr>
          <p:cNvPr id="185" name="Google Shape;185;p22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1"/>
                </a:solidFill>
              </a:rPr>
              <a:t>Machine Learning Best Practices:</a:t>
            </a:r>
            <a:endParaRPr sz="1900"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Understand the Business Problem and Define Clear Objectives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Preliminary Data Understanding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Identify Data Quality issues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Remove Duplicate Data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Fix Data Inconsistencies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Split the Dataset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Balance the Imbalanced Dataset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Handle Missing Values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Handle Outliers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Exploratory Data Analysis (EDA)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Perform Feature Engineering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6" name="Google Shape;18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4775" y="2793475"/>
            <a:ext cx="3923026" cy="2350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2b) System Design (continued)</a:t>
            </a:r>
            <a:endParaRPr/>
          </a:p>
        </p:txBody>
      </p:sp>
      <p:sp>
        <p:nvSpPr>
          <p:cNvPr id="192" name="Google Shape;192;p23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1"/>
                </a:solidFill>
              </a:rPr>
              <a:t>Machine Learning Best Practices (continued):</a:t>
            </a:r>
            <a:endParaRPr sz="1900"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Encode Categorical Features into Numerical Values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Perform Feature Scaling on Numeric Features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Perform Feature Selection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Track the Model Development Process (MLOps)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Select Model Evaluation Metrics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Perform Cross Validation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Choose the Right ML Algorithm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Perform Regularization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Perform Hyperparameter Tuning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Perform Ensemble Learning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Model Interpretability and Explainability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3" name="Google Shape;19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4775" y="2793475"/>
            <a:ext cx="3923026" cy="2350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2b) System Design (continued)</a:t>
            </a:r>
            <a:endParaRPr/>
          </a:p>
        </p:txBody>
      </p:sp>
      <p:sp>
        <p:nvSpPr>
          <p:cNvPr id="199" name="Google Shape;199;p24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1"/>
                </a:solidFill>
              </a:rPr>
              <a:t>Machine Learning Best Practices (continued):</a:t>
            </a:r>
            <a:endParaRPr sz="1900"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Ensure Scalability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Model Deployment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Production Model Monitoring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0" name="Google Shape;20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4775" y="2793475"/>
            <a:ext cx="3923026" cy="2350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3a) Implementation</a:t>
            </a:r>
            <a:endParaRPr/>
          </a:p>
        </p:txBody>
      </p:sp>
      <p:sp>
        <p:nvSpPr>
          <p:cNvPr id="206" name="Google Shape;206;p25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14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1"/>
                </a:solidFill>
              </a:rPr>
              <a:t>i) Human Data Scientist Approach</a:t>
            </a:r>
            <a:endParaRPr sz="1900"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Followed the Proposed Algorithm Design in System Design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Explored the list of ML algorithms mentioned in Methodology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Best Model: KerasClassifier (Neural Network)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aphicFrame>
        <p:nvGraphicFramePr>
          <p:cNvPr id="207" name="Google Shape;207;p25"/>
          <p:cNvGraphicFramePr/>
          <p:nvPr/>
        </p:nvGraphicFramePr>
        <p:xfrm>
          <a:off x="841375" y="2571775"/>
          <a:ext cx="7239000" cy="2377260"/>
        </p:xfrm>
        <a:graphic>
          <a:graphicData uri="http://schemas.openxmlformats.org/drawingml/2006/table">
            <a:tbl>
              <a:tblPr>
                <a:noFill/>
                <a:tableStyleId>{84A31345-3497-49E9-B24E-2676CEF5A4DB}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Performance Metrics</a:t>
                      </a:r>
                      <a:endParaRPr b="1"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Training</a:t>
                      </a:r>
                      <a:endParaRPr b="1"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Testing</a:t>
                      </a:r>
                      <a:endParaRPr b="1"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Accuracy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80.15%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70.5%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Precision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79.15%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50.57%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Recall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83.56%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73.33%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F1-Score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81.07%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59.86%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ROC-AUC Score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80.08%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71.31%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3a) Implementation</a:t>
            </a:r>
            <a:endParaRPr/>
          </a:p>
        </p:txBody>
      </p:sp>
      <p:sp>
        <p:nvSpPr>
          <p:cNvPr id="213" name="Google Shape;213;p26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14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1"/>
                </a:solidFill>
              </a:rPr>
              <a:t>ii) AutoML Approach</a:t>
            </a:r>
            <a:endParaRPr sz="1900"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Mostly followed the Proposed Algorithm Design in System Design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Adopted programmatic approach instead of using Flow GUI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Explored the list of AutoML algorithms available in H2O.ai (except XGBoost)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Best Model: H2O Gradient Boosting Machine Grid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aphicFrame>
        <p:nvGraphicFramePr>
          <p:cNvPr id="214" name="Google Shape;214;p26"/>
          <p:cNvGraphicFramePr/>
          <p:nvPr/>
        </p:nvGraphicFramePr>
        <p:xfrm>
          <a:off x="841375" y="2724175"/>
          <a:ext cx="7239000" cy="2377260"/>
        </p:xfrm>
        <a:graphic>
          <a:graphicData uri="http://schemas.openxmlformats.org/drawingml/2006/table">
            <a:tbl>
              <a:tblPr>
                <a:noFill/>
                <a:tableStyleId>{84A31345-3497-49E9-B24E-2676CEF5A4DB}</a:tableStyleId>
              </a:tblPr>
              <a:tblGrid>
                <a:gridCol w="2052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3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Performance Metrics</a:t>
                      </a:r>
                      <a:endParaRPr b="1"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Training</a:t>
                      </a:r>
                      <a:endParaRPr b="1"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Testing</a:t>
                      </a:r>
                      <a:endParaRPr b="1"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Accuracy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88.05% (at 0.535711 threshold)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71.5% (at 0.5 threshold)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Precision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100% (at 0.98678 threshold)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52% (at 0.5 threshold)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Recall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100% (at 0.083427 threshold)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78.33% (at 0.3 threshold)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F1-Score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88.26% (at 0.439246 threshold)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57.78% (at 0.5 threshold)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ROC-AUC Score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89.03%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74.93% 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3a) Implementation</a:t>
            </a:r>
            <a:endParaRPr/>
          </a:p>
        </p:txBody>
      </p:sp>
      <p:sp>
        <p:nvSpPr>
          <p:cNvPr id="220" name="Google Shape;220;p27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14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1"/>
                </a:solidFill>
              </a:rPr>
              <a:t>iii) Generative AI Approach</a:t>
            </a:r>
            <a:endParaRPr sz="1900"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Mostly followed the Proposed Algorithm Design in System Design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Experimented with a few versions before deciding on the final script version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Explored Logistic Regression, Random Forest and Gradient Boosting Machine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Best Model: Gradient Boosting Machine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aphicFrame>
        <p:nvGraphicFramePr>
          <p:cNvPr id="221" name="Google Shape;221;p27"/>
          <p:cNvGraphicFramePr/>
          <p:nvPr/>
        </p:nvGraphicFramePr>
        <p:xfrm>
          <a:off x="2212975" y="2724175"/>
          <a:ext cx="4826000" cy="2377260"/>
        </p:xfrm>
        <a:graphic>
          <a:graphicData uri="http://schemas.openxmlformats.org/drawingml/2006/table">
            <a:tbl>
              <a:tblPr>
                <a:noFill/>
                <a:tableStyleId>{84A31345-3497-49E9-B24E-2676CEF5A4DB}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Performance Metrics</a:t>
                      </a:r>
                      <a:endParaRPr b="1"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Testing</a:t>
                      </a:r>
                      <a:endParaRPr b="1"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Accuracy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73.5%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Precision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77.70%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Recall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87.14%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F1-Score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82.15%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ROC-AUC Score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64.40%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/>
          <p:nvPr/>
        </p:nvSpPr>
        <p:spPr>
          <a:xfrm>
            <a:off x="1316925" y="1371750"/>
            <a:ext cx="2333100" cy="3128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7" name="Google Shape;22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3b) Deployment </a:t>
            </a:r>
            <a:endParaRPr/>
          </a:p>
        </p:txBody>
      </p:sp>
      <p:pic>
        <p:nvPicPr>
          <p:cNvPr id="228" name="Google Shape;2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5975" y="1371775"/>
            <a:ext cx="5832825" cy="312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/>
          <p:nvPr/>
        </p:nvSpPr>
        <p:spPr>
          <a:xfrm>
            <a:off x="118525" y="1180900"/>
            <a:ext cx="8865900" cy="738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4" name="Google Shape;23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4) Discussion of Results</a:t>
            </a:r>
            <a:endParaRPr/>
          </a:p>
        </p:txBody>
      </p:sp>
      <p:sp>
        <p:nvSpPr>
          <p:cNvPr id="235" name="Google Shape;235;p29"/>
          <p:cNvSpPr txBox="1">
            <a:spLocks noGrp="1"/>
          </p:cNvSpPr>
          <p:nvPr>
            <p:ph type="body" idx="1"/>
          </p:nvPr>
        </p:nvSpPr>
        <p:spPr>
          <a:xfrm>
            <a:off x="101850" y="1179150"/>
            <a:ext cx="8940300" cy="8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To answer the question: </a:t>
            </a:r>
            <a:endParaRPr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“Can Generative AI (ChatGPT) or AutoML (H2O) can replace the Human Data Scientist?”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36" name="Google Shape;236;p29"/>
          <p:cNvSpPr txBox="1">
            <a:spLocks noGrp="1"/>
          </p:cNvSpPr>
          <p:nvPr>
            <p:ph type="body" idx="1"/>
          </p:nvPr>
        </p:nvSpPr>
        <p:spPr>
          <a:xfrm>
            <a:off x="311700" y="2143075"/>
            <a:ext cx="8520600" cy="21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All 3 approaches produce reasonably good results (metrics) with more emphasis on the Recall scores (since False Negatives are to be minimized)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All 3 approaches implemented all or most of the ML best practices successfully.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From my development experience and results obtained, the following slides summarize the strengths and weaknesses of each of the 3 approaches.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From this analysis, conclusions will be drawn on the question posed above.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ChatGPT Data Analyst</a:t>
            </a:r>
            <a:endParaRPr/>
          </a:p>
        </p:txBody>
      </p:sp>
      <p:graphicFrame>
        <p:nvGraphicFramePr>
          <p:cNvPr id="242" name="Google Shape;242;p30"/>
          <p:cNvGraphicFramePr/>
          <p:nvPr/>
        </p:nvGraphicFramePr>
        <p:xfrm>
          <a:off x="82900" y="675400"/>
          <a:ext cx="8982700" cy="4251750"/>
        </p:xfrm>
        <a:graphic>
          <a:graphicData uri="http://schemas.openxmlformats.org/drawingml/2006/table">
            <a:tbl>
              <a:tblPr>
                <a:noFill/>
                <a:tableStyleId>{84A31345-3497-49E9-B24E-2676CEF5A4DB}</a:tableStyleId>
              </a:tblPr>
              <a:tblGrid>
                <a:gridCol w="455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Strengths</a:t>
                      </a:r>
                      <a:endParaRPr b="1"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Weaknesses</a:t>
                      </a:r>
                      <a:endParaRPr b="1"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Ability to implement most ML Best Practices (when guided)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CDA can perform ML tasks in wrong order (needs guidance).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Ability to rapidly create new code and make code changes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CDA can omit important ML tasks (need to check code).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Generates documentation, along with its generated code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Code can go missing especially after several iterations of change.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Ability to generate visualizations for EDA and results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When code is updated, CDA may not adjust all other required changes.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Ability to provide insights into dataset, visualizations, and results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Cannot install new packages in CDA runtime environment.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Ability to provide advice on ML Best Practices and other issues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CDA runtime cannot run models except baseline ones (default params).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CDA runtime cannot run grid search or random grid search.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 Data Scientist</a:t>
            </a:r>
            <a:endParaRPr/>
          </a:p>
        </p:txBody>
      </p:sp>
      <p:graphicFrame>
        <p:nvGraphicFramePr>
          <p:cNvPr id="248" name="Google Shape;248;p31"/>
          <p:cNvGraphicFramePr/>
          <p:nvPr/>
        </p:nvGraphicFramePr>
        <p:xfrm>
          <a:off x="82900" y="675400"/>
          <a:ext cx="8982700" cy="4449840"/>
        </p:xfrm>
        <a:graphic>
          <a:graphicData uri="http://schemas.openxmlformats.org/drawingml/2006/table">
            <a:tbl>
              <a:tblPr>
                <a:noFill/>
                <a:tableStyleId>{84A31345-3497-49E9-B24E-2676CEF5A4DB}</a:tableStyleId>
              </a:tblPr>
              <a:tblGrid>
                <a:gridCol w="455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Strengths</a:t>
                      </a:r>
                      <a:endParaRPr b="1"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Weaknesses</a:t>
                      </a:r>
                      <a:endParaRPr b="1"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Better at human-focused activities like stakeholders engagement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Human coding speed is several orders of magnitudes slower than that of ChatGPT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Has organization-specific knowledge (process, people, laws)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Human Data Scientist’s coding skills not as extensive as that of ChatGPT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May have deeper domain knowledge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Human Data Scientist’s knowledge of ML not as broad as that of ChatGPT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Required to supervise CDA’s work which is unreliable if unguided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Required to organize, make decisions and integrate overall ML project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Required to intervene when CDA and AutoML cannot proceed (e.g. exceptions)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Human-written code does not have the same kind of reliability issue as ChatGPT’s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to be Covered:</a:t>
            </a:r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4294967295"/>
          </p:nvPr>
        </p:nvSpPr>
        <p:spPr>
          <a:xfrm>
            <a:off x="539675" y="1254200"/>
            <a:ext cx="24225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Deliverable 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424825" y="1136739"/>
            <a:ext cx="3055800" cy="799416"/>
          </a:xfrm>
          <a:prstGeom prst="homePlate">
            <a:avLst>
              <a:gd name="adj" fmla="val 26719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4294967295"/>
          </p:nvPr>
        </p:nvSpPr>
        <p:spPr>
          <a:xfrm>
            <a:off x="1073075" y="1136850"/>
            <a:ext cx="24225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Problem Statement &amp; Proposed Solution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4294967295"/>
          </p:nvPr>
        </p:nvSpPr>
        <p:spPr>
          <a:xfrm>
            <a:off x="3480453" y="2127465"/>
            <a:ext cx="51117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Lorem ipsum dolor sit amet 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Sed do eiusmod tempor incididunt ut labore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1" name="Google Shape;71;p14"/>
          <p:cNvSpPr txBox="1">
            <a:spLocks noGrp="1"/>
          </p:cNvSpPr>
          <p:nvPr>
            <p:ph type="body" idx="4294967295"/>
          </p:nvPr>
        </p:nvSpPr>
        <p:spPr>
          <a:xfrm>
            <a:off x="539675" y="3000775"/>
            <a:ext cx="24225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Deliverable 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4294967295"/>
          </p:nvPr>
        </p:nvSpPr>
        <p:spPr>
          <a:xfrm>
            <a:off x="539675" y="3874100"/>
            <a:ext cx="24225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Deliverable 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4294967295"/>
          </p:nvPr>
        </p:nvSpPr>
        <p:spPr>
          <a:xfrm>
            <a:off x="1073075" y="2127450"/>
            <a:ext cx="18891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Literature Review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4" name="Google Shape;74;p14"/>
          <p:cNvSpPr/>
          <p:nvPr/>
        </p:nvSpPr>
        <p:spPr>
          <a:xfrm>
            <a:off x="424825" y="2127352"/>
            <a:ext cx="3055800" cy="915600"/>
          </a:xfrm>
          <a:prstGeom prst="homePlate">
            <a:avLst>
              <a:gd name="adj" fmla="val 26719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body" idx="4294967295"/>
          </p:nvPr>
        </p:nvSpPr>
        <p:spPr>
          <a:xfrm>
            <a:off x="1073075" y="2185550"/>
            <a:ext cx="24225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Methodology &amp; System Design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424825" y="3270339"/>
            <a:ext cx="3055800" cy="799500"/>
          </a:xfrm>
          <a:prstGeom prst="homePlate">
            <a:avLst>
              <a:gd name="adj" fmla="val 26719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body" idx="4294967295"/>
          </p:nvPr>
        </p:nvSpPr>
        <p:spPr>
          <a:xfrm>
            <a:off x="1149275" y="3270450"/>
            <a:ext cx="24225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Implementation &amp; Deployment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8" name="Google Shape;78;p14"/>
          <p:cNvSpPr/>
          <p:nvPr/>
        </p:nvSpPr>
        <p:spPr>
          <a:xfrm>
            <a:off x="4615825" y="1136739"/>
            <a:ext cx="3055800" cy="799500"/>
          </a:xfrm>
          <a:prstGeom prst="homePlate">
            <a:avLst>
              <a:gd name="adj" fmla="val 26719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4294967295"/>
          </p:nvPr>
        </p:nvSpPr>
        <p:spPr>
          <a:xfrm>
            <a:off x="5340275" y="1136850"/>
            <a:ext cx="24225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Discussion of Results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0" name="Google Shape;80;p14"/>
          <p:cNvSpPr/>
          <p:nvPr/>
        </p:nvSpPr>
        <p:spPr>
          <a:xfrm>
            <a:off x="4615825" y="2203551"/>
            <a:ext cx="3055800" cy="857400"/>
          </a:xfrm>
          <a:prstGeom prst="homePlate">
            <a:avLst>
              <a:gd name="adj" fmla="val 26719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body" idx="4294967295"/>
          </p:nvPr>
        </p:nvSpPr>
        <p:spPr>
          <a:xfrm>
            <a:off x="5340275" y="2203550"/>
            <a:ext cx="21753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Live Demo of the 3 Applications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542750" y="1210750"/>
            <a:ext cx="4029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latin typeface="Average"/>
                <a:ea typeface="Average"/>
                <a:cs typeface="Average"/>
                <a:sym typeface="Average"/>
              </a:rPr>
              <a:t>1</a:t>
            </a:r>
            <a:endParaRPr sz="2900" b="1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3" name="Google Shape;83;p14"/>
          <p:cNvSpPr txBox="1"/>
          <p:nvPr/>
        </p:nvSpPr>
        <p:spPr>
          <a:xfrm>
            <a:off x="542750" y="2277550"/>
            <a:ext cx="4029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latin typeface="Average"/>
                <a:ea typeface="Average"/>
                <a:cs typeface="Average"/>
                <a:sym typeface="Average"/>
              </a:rPr>
              <a:t>2</a:t>
            </a:r>
            <a:endParaRPr sz="2900" b="1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4" name="Google Shape;84;p14"/>
          <p:cNvSpPr txBox="1"/>
          <p:nvPr/>
        </p:nvSpPr>
        <p:spPr>
          <a:xfrm>
            <a:off x="542750" y="3344350"/>
            <a:ext cx="4029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latin typeface="Average"/>
                <a:ea typeface="Average"/>
                <a:cs typeface="Average"/>
                <a:sym typeface="Average"/>
              </a:rPr>
              <a:t>3</a:t>
            </a:r>
            <a:endParaRPr sz="2900" b="1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5" name="Google Shape;85;p14"/>
          <p:cNvSpPr txBox="1"/>
          <p:nvPr/>
        </p:nvSpPr>
        <p:spPr>
          <a:xfrm>
            <a:off x="4809950" y="1210750"/>
            <a:ext cx="4029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latin typeface="Average"/>
                <a:ea typeface="Average"/>
                <a:cs typeface="Average"/>
                <a:sym typeface="Average"/>
              </a:rPr>
              <a:t>4</a:t>
            </a:r>
            <a:endParaRPr sz="2900" b="1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6" name="Google Shape;86;p14"/>
          <p:cNvSpPr txBox="1"/>
          <p:nvPr/>
        </p:nvSpPr>
        <p:spPr>
          <a:xfrm>
            <a:off x="4809950" y="2277550"/>
            <a:ext cx="4029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latin typeface="Average"/>
                <a:ea typeface="Average"/>
                <a:cs typeface="Average"/>
                <a:sym typeface="Average"/>
              </a:rPr>
              <a:t>5</a:t>
            </a:r>
            <a:endParaRPr sz="2900" b="1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AutoML</a:t>
            </a:r>
            <a:endParaRPr/>
          </a:p>
        </p:txBody>
      </p:sp>
      <p:graphicFrame>
        <p:nvGraphicFramePr>
          <p:cNvPr id="254" name="Google Shape;254;p32"/>
          <p:cNvGraphicFramePr/>
          <p:nvPr/>
        </p:nvGraphicFramePr>
        <p:xfrm>
          <a:off x="82900" y="675400"/>
          <a:ext cx="8982700" cy="4053660"/>
        </p:xfrm>
        <a:graphic>
          <a:graphicData uri="http://schemas.openxmlformats.org/drawingml/2006/table">
            <a:tbl>
              <a:tblPr>
                <a:noFill/>
                <a:tableStyleId>{84A31345-3497-49E9-B24E-2676CEF5A4DB}</a:tableStyleId>
              </a:tblPr>
              <a:tblGrid>
                <a:gridCol w="455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Strengths</a:t>
                      </a:r>
                      <a:endParaRPr b="1"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Weaknesses</a:t>
                      </a:r>
                      <a:endParaRPr b="1"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Predefined parameters for Flow GUI make it easier for “Citizen Data Scientists”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No support for Business Understanding phase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Model Selection is automated and simplified with Leaderboard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Little support for Exploratory Data Analysis (EDA)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Stacked Best-in-Family Ensembles Models are automatically selected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Little automation for Data Preprocessing (programmatic)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Cross-Validation is automatically applied by default to reduce overfitting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H2O Python API coding is not more productive than normal Python coding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Built-in Model Explainability and Feature Importance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Web Flow GUI offers limited functionality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Scalable platform supporting big data and distributed, parallel, in-memory processing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Little support for automating deployment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MLOps Monitoring platform available but proprietary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WHY CHATGPT DATA ANALYST CANNOT REPLACE THE HUMAN DATA SCIENTIST</a:t>
            </a:r>
            <a:endParaRPr sz="2200"/>
          </a:p>
        </p:txBody>
      </p:sp>
      <p:sp>
        <p:nvSpPr>
          <p:cNvPr id="260" name="Google Shape;260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CDA must be supervised by a Human Data Scientist because it can make mistakes.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Currently, the CDA runtime can only perform light processing. Anything medium or heavy must be offloaded to another platform, which requires human intervention.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Currently, the CDA runtime does not allow new packages to be installed. This severe restriction means real-world models cannot be developed and executed in the CDA runtime.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 matters requiring human collaboration and decision-making such as during the Business Understanding phase, CDA and in general AI cannot play the main role.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WHY AUTOML CANNOT REPLACE THE HUMAN DATA SCIENTIST</a:t>
            </a:r>
            <a:endParaRPr sz="2200"/>
          </a:p>
        </p:txBody>
      </p:sp>
      <p:sp>
        <p:nvSpPr>
          <p:cNvPr id="266" name="Google Shape;266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AutoMLs were developed to play a limited role. For example, they do not provide support for the business understanding phase where the Human Data Scientist play a critical role.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H2O AutoML has weak support for EDA (Exploratory Data Analysis) and needs to be augmented by other Python visualization frameworks (which needs human initiation).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H2O Web Flow GUI offers limited functionality e.g. data preprocessing.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Deployment requires significant manual coding and integrations with other frameworks and systems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775" y="1594700"/>
            <a:ext cx="4924425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5"/>
          <p:cNvSpPr txBox="1">
            <a:spLocks noGrp="1"/>
          </p:cNvSpPr>
          <p:nvPr>
            <p:ph type="title"/>
          </p:nvPr>
        </p:nvSpPr>
        <p:spPr>
          <a:xfrm>
            <a:off x="2196450" y="529875"/>
            <a:ext cx="475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5) Live Demo of the Applications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1a) Problem Statement</a:t>
            </a:r>
            <a:endParaRPr/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7125" y="1180925"/>
            <a:ext cx="4485976" cy="29973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/>
          <p:nvPr/>
        </p:nvSpPr>
        <p:spPr>
          <a:xfrm>
            <a:off x="5415200" y="790475"/>
            <a:ext cx="2874528" cy="1421064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Average"/>
                <a:ea typeface="Average"/>
                <a:cs typeface="Average"/>
                <a:sym typeface="Average"/>
              </a:rPr>
              <a:t>Can AutoML replace Data Scientists?</a:t>
            </a:r>
            <a:endParaRPr sz="2000" b="1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4" name="Google Shape;94;p15"/>
          <p:cNvSpPr/>
          <p:nvPr/>
        </p:nvSpPr>
        <p:spPr>
          <a:xfrm>
            <a:off x="690800" y="1476275"/>
            <a:ext cx="2874528" cy="1421064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Average"/>
                <a:ea typeface="Average"/>
                <a:cs typeface="Average"/>
                <a:sym typeface="Average"/>
              </a:rPr>
              <a:t>Will ChatGPT take Data Science Jobs?</a:t>
            </a:r>
            <a:endParaRPr sz="2000" b="1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5" name="Google Shape;95;p15"/>
          <p:cNvSpPr/>
          <p:nvPr/>
        </p:nvSpPr>
        <p:spPr>
          <a:xfrm>
            <a:off x="3611150" y="3622450"/>
            <a:ext cx="3252204" cy="1421064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Average"/>
                <a:ea typeface="Average"/>
                <a:cs typeface="Average"/>
                <a:sym typeface="Average"/>
              </a:rPr>
              <a:t>Will ChatGPT Put Data Analysts Out Of Work?</a:t>
            </a:r>
            <a:endParaRPr sz="2000" b="1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6" name="Google Shape;96;p15"/>
          <p:cNvSpPr/>
          <p:nvPr/>
        </p:nvSpPr>
        <p:spPr>
          <a:xfrm>
            <a:off x="171525" y="4001875"/>
            <a:ext cx="1771200" cy="104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97" name="Google Shape;9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525" y="4001876"/>
            <a:ext cx="1804800" cy="9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0800" y="3734775"/>
            <a:ext cx="1321501" cy="133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1b) Objectives &amp; Proposed Solution</a:t>
            </a:r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3953675" y="1076275"/>
            <a:ext cx="5190300" cy="39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To explore the 3 approaches of Machine Learning (ML) model development, evaluation and deployment.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To compare &amp; evaluate the approaches in terms of how well they perform against established ML Best Practices using a realistic case study (Credit Risk Assessment).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To determine whether or not Generative AI or AutoML can replace Human Data Scientists.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00" y="1076875"/>
            <a:ext cx="3883150" cy="372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2a) Methodology</a:t>
            </a:r>
            <a:endParaRPr/>
          </a:p>
        </p:txBody>
      </p:sp>
      <p:grpSp>
        <p:nvGrpSpPr>
          <p:cNvPr id="111" name="Google Shape;111;p17"/>
          <p:cNvGrpSpPr/>
          <p:nvPr/>
        </p:nvGrpSpPr>
        <p:grpSpPr>
          <a:xfrm>
            <a:off x="431925" y="1304875"/>
            <a:ext cx="2628925" cy="3416400"/>
            <a:chOff x="431925" y="1304875"/>
            <a:chExt cx="2628925" cy="3416400"/>
          </a:xfrm>
        </p:grpSpPr>
        <p:sp>
          <p:nvSpPr>
            <p:cNvPr id="112" name="Google Shape;112;p17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7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17"/>
          <p:cNvSpPr txBox="1">
            <a:spLocks noGrp="1"/>
          </p:cNvSpPr>
          <p:nvPr>
            <p:ph type="body" idx="4294967295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AutoML Framework</a:t>
            </a:r>
            <a:endParaRPr b="1">
              <a:solidFill>
                <a:schemeClr val="lt1"/>
              </a:solidFill>
            </a:endParaRPr>
          </a:p>
        </p:txBody>
      </p:sp>
      <p:grpSp>
        <p:nvGrpSpPr>
          <p:cNvPr id="115" name="Google Shape;115;p17"/>
          <p:cNvGrpSpPr/>
          <p:nvPr/>
        </p:nvGrpSpPr>
        <p:grpSpPr>
          <a:xfrm>
            <a:off x="3320450" y="1304875"/>
            <a:ext cx="2632500" cy="3416400"/>
            <a:chOff x="3320450" y="1304875"/>
            <a:chExt cx="2632500" cy="3416400"/>
          </a:xfrm>
        </p:grpSpPr>
        <p:sp>
          <p:nvSpPr>
            <p:cNvPr id="116" name="Google Shape;116;p17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7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" name="Google Shape;118;p17"/>
          <p:cNvSpPr txBox="1">
            <a:spLocks noGrp="1"/>
          </p:cNvSpPr>
          <p:nvPr>
            <p:ph type="body" idx="4294967295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Generative AI</a:t>
            </a:r>
            <a:endParaRPr b="1">
              <a:solidFill>
                <a:schemeClr val="lt1"/>
              </a:solidFill>
            </a:endParaRPr>
          </a:p>
        </p:txBody>
      </p:sp>
      <p:grpSp>
        <p:nvGrpSpPr>
          <p:cNvPr id="119" name="Google Shape;119;p17"/>
          <p:cNvGrpSpPr/>
          <p:nvPr/>
        </p:nvGrpSpPr>
        <p:grpSpPr>
          <a:xfrm>
            <a:off x="6212550" y="1304875"/>
            <a:ext cx="2632500" cy="3416400"/>
            <a:chOff x="6212550" y="1304875"/>
            <a:chExt cx="2632500" cy="3416400"/>
          </a:xfrm>
        </p:grpSpPr>
        <p:sp>
          <p:nvSpPr>
            <p:cNvPr id="120" name="Google Shape;120;p17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7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17"/>
          <p:cNvSpPr txBox="1">
            <a:spLocks noGrp="1"/>
          </p:cNvSpPr>
          <p:nvPr>
            <p:ph type="body" idx="4294967295"/>
          </p:nvPr>
        </p:nvSpPr>
        <p:spPr>
          <a:xfrm>
            <a:off x="6272475" y="1304875"/>
            <a:ext cx="24945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ML Algorithms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4294967295"/>
          </p:nvPr>
        </p:nvSpPr>
        <p:spPr>
          <a:xfrm>
            <a:off x="6212550" y="1766275"/>
            <a:ext cx="2632500" cy="2955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 b="1">
                <a:solidFill>
                  <a:srgbClr val="000000"/>
                </a:solidFill>
              </a:rPr>
              <a:t>Logistic Regression</a:t>
            </a:r>
            <a:endParaRPr sz="1600" b="1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 b="1">
                <a:solidFill>
                  <a:srgbClr val="000000"/>
                </a:solidFill>
              </a:rPr>
              <a:t>Decision Tree</a:t>
            </a:r>
            <a:endParaRPr sz="1600" b="1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 b="1">
                <a:solidFill>
                  <a:srgbClr val="000000"/>
                </a:solidFill>
              </a:rPr>
              <a:t>Random Forest</a:t>
            </a:r>
            <a:endParaRPr sz="1600" b="1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 b="1">
                <a:solidFill>
                  <a:srgbClr val="000000"/>
                </a:solidFill>
              </a:rPr>
              <a:t>Gradient Boosting Machine</a:t>
            </a:r>
            <a:endParaRPr sz="1600" b="1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 b="1">
                <a:solidFill>
                  <a:srgbClr val="000000"/>
                </a:solidFill>
              </a:rPr>
              <a:t>Neural Networks</a:t>
            </a:r>
            <a:endParaRPr sz="1600" b="1">
              <a:solidFill>
                <a:srgbClr val="000000"/>
              </a:solidFill>
            </a:endParaRPr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925" y="1766275"/>
            <a:ext cx="2628925" cy="295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 rotWithShape="1">
          <a:blip r:embed="rId4">
            <a:alphaModFix/>
          </a:blip>
          <a:srcRect l="9908" t="23011" r="67020" b="24100"/>
          <a:stretch/>
        </p:blipFill>
        <p:spPr>
          <a:xfrm>
            <a:off x="7011875" y="3542575"/>
            <a:ext cx="997877" cy="117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 rotWithShape="1">
          <a:blip r:embed="rId5">
            <a:alphaModFix/>
          </a:blip>
          <a:srcRect l="4574" r="61792" b="38088"/>
          <a:stretch/>
        </p:blipFill>
        <p:spPr>
          <a:xfrm>
            <a:off x="3320450" y="1766275"/>
            <a:ext cx="2632500" cy="295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/>
          <p:nvPr/>
        </p:nvSpPr>
        <p:spPr>
          <a:xfrm>
            <a:off x="5219625" y="3323150"/>
            <a:ext cx="594000" cy="5091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2a) Methodology (continued)</a:t>
            </a:r>
            <a:endParaRPr/>
          </a:p>
        </p:txBody>
      </p:sp>
      <p:grpSp>
        <p:nvGrpSpPr>
          <p:cNvPr id="133" name="Google Shape;133;p18"/>
          <p:cNvGrpSpPr/>
          <p:nvPr/>
        </p:nvGrpSpPr>
        <p:grpSpPr>
          <a:xfrm>
            <a:off x="431925" y="1304875"/>
            <a:ext cx="2628925" cy="3416400"/>
            <a:chOff x="431925" y="1304875"/>
            <a:chExt cx="2628925" cy="3416400"/>
          </a:xfrm>
        </p:grpSpPr>
        <p:sp>
          <p:nvSpPr>
            <p:cNvPr id="134" name="Google Shape;134;p18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" name="Google Shape;136;p18"/>
          <p:cNvSpPr txBox="1">
            <a:spLocks noGrp="1"/>
          </p:cNvSpPr>
          <p:nvPr>
            <p:ph type="body" idx="4294967295"/>
          </p:nvPr>
        </p:nvSpPr>
        <p:spPr>
          <a:xfrm>
            <a:off x="428425" y="1304875"/>
            <a:ext cx="26325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CRISP-DM Methodology</a:t>
            </a:r>
            <a:endParaRPr b="1">
              <a:solidFill>
                <a:schemeClr val="lt1"/>
              </a:solidFill>
            </a:endParaRPr>
          </a:p>
        </p:txBody>
      </p:sp>
      <p:grpSp>
        <p:nvGrpSpPr>
          <p:cNvPr id="137" name="Google Shape;137;p18"/>
          <p:cNvGrpSpPr/>
          <p:nvPr/>
        </p:nvGrpSpPr>
        <p:grpSpPr>
          <a:xfrm>
            <a:off x="3320450" y="1304875"/>
            <a:ext cx="2632500" cy="3416400"/>
            <a:chOff x="3320450" y="1304875"/>
            <a:chExt cx="2632500" cy="3416400"/>
          </a:xfrm>
        </p:grpSpPr>
        <p:sp>
          <p:nvSpPr>
            <p:cNvPr id="138" name="Google Shape;138;p18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140;p18"/>
          <p:cNvSpPr txBox="1">
            <a:spLocks noGrp="1"/>
          </p:cNvSpPr>
          <p:nvPr>
            <p:ph type="body" idx="4294967295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Assessment</a:t>
            </a:r>
            <a:endParaRPr b="1">
              <a:solidFill>
                <a:schemeClr val="lt1"/>
              </a:solidFill>
            </a:endParaRPr>
          </a:p>
        </p:txBody>
      </p:sp>
      <p:grpSp>
        <p:nvGrpSpPr>
          <p:cNvPr id="141" name="Google Shape;141;p18"/>
          <p:cNvGrpSpPr/>
          <p:nvPr/>
        </p:nvGrpSpPr>
        <p:grpSpPr>
          <a:xfrm>
            <a:off x="6212550" y="1304875"/>
            <a:ext cx="2632500" cy="3416400"/>
            <a:chOff x="6212550" y="1304875"/>
            <a:chExt cx="2632500" cy="3416400"/>
          </a:xfrm>
        </p:grpSpPr>
        <p:sp>
          <p:nvSpPr>
            <p:cNvPr id="142" name="Google Shape;142;p18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8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18"/>
          <p:cNvSpPr txBox="1">
            <a:spLocks noGrp="1"/>
          </p:cNvSpPr>
          <p:nvPr>
            <p:ph type="body" idx="4294967295"/>
          </p:nvPr>
        </p:nvSpPr>
        <p:spPr>
          <a:xfrm>
            <a:off x="6212475" y="1304875"/>
            <a:ext cx="26325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Case Study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45" name="Google Shape;145;p18"/>
          <p:cNvSpPr txBox="1">
            <a:spLocks noGrp="1"/>
          </p:cNvSpPr>
          <p:nvPr>
            <p:ph type="body" idx="4294967295"/>
          </p:nvPr>
        </p:nvSpPr>
        <p:spPr>
          <a:xfrm>
            <a:off x="6212550" y="1766275"/>
            <a:ext cx="2632500" cy="2955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Credit Risk Assessment (Loan Default)</a:t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146" name="Google Shape;14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425" y="1766275"/>
            <a:ext cx="2632500" cy="295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>
            <a:spLocks noGrp="1"/>
          </p:cNvSpPr>
          <p:nvPr>
            <p:ph type="body" idx="4294967295"/>
          </p:nvPr>
        </p:nvSpPr>
        <p:spPr>
          <a:xfrm>
            <a:off x="3316950" y="1766275"/>
            <a:ext cx="2632500" cy="2955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000000"/>
                </a:solidFill>
              </a:rPr>
              <a:t>Machine Learning </a:t>
            </a:r>
            <a:endParaRPr sz="1500" b="1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000000"/>
                </a:solidFill>
              </a:rPr>
              <a:t>Best Practices</a:t>
            </a:r>
            <a:endParaRPr sz="1500" b="1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Outlier Analysis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Exploratory Data Analysis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Feature Engineering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Feature Selection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Cross-validation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Hyperparameter Tuning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etc.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148" name="Google Shape;148;p18"/>
          <p:cNvPicPr preferRelativeResize="0"/>
          <p:nvPr/>
        </p:nvPicPr>
        <p:blipFill rotWithShape="1">
          <a:blip r:embed="rId4">
            <a:alphaModFix/>
          </a:blip>
          <a:srcRect b="10841"/>
          <a:stretch/>
        </p:blipFill>
        <p:spPr>
          <a:xfrm>
            <a:off x="6212475" y="2528275"/>
            <a:ext cx="2632500" cy="193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2a) Methodology (continued)</a:t>
            </a:r>
            <a:endParaRPr/>
          </a:p>
        </p:txBody>
      </p:sp>
      <p:grpSp>
        <p:nvGrpSpPr>
          <p:cNvPr id="154" name="Google Shape;154;p19"/>
          <p:cNvGrpSpPr/>
          <p:nvPr/>
        </p:nvGrpSpPr>
        <p:grpSpPr>
          <a:xfrm>
            <a:off x="4692050" y="1304875"/>
            <a:ext cx="2632500" cy="3416400"/>
            <a:chOff x="3320450" y="1304875"/>
            <a:chExt cx="2632500" cy="3416400"/>
          </a:xfrm>
        </p:grpSpPr>
        <p:sp>
          <p:nvSpPr>
            <p:cNvPr id="155" name="Google Shape;155;p19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9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19"/>
          <p:cNvSpPr txBox="1">
            <a:spLocks noGrp="1"/>
          </p:cNvSpPr>
          <p:nvPr>
            <p:ph type="body" idx="4294967295"/>
          </p:nvPr>
        </p:nvSpPr>
        <p:spPr>
          <a:xfrm>
            <a:off x="4761050" y="1304875"/>
            <a:ext cx="24945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Frameworks</a:t>
            </a:r>
            <a:endParaRPr b="1">
              <a:solidFill>
                <a:schemeClr val="lt1"/>
              </a:solidFill>
            </a:endParaRPr>
          </a:p>
        </p:txBody>
      </p:sp>
      <p:grpSp>
        <p:nvGrpSpPr>
          <p:cNvPr id="158" name="Google Shape;158;p19"/>
          <p:cNvGrpSpPr/>
          <p:nvPr/>
        </p:nvGrpSpPr>
        <p:grpSpPr>
          <a:xfrm>
            <a:off x="1792950" y="1304875"/>
            <a:ext cx="2632500" cy="3416400"/>
            <a:chOff x="6212550" y="1304875"/>
            <a:chExt cx="2632500" cy="3416400"/>
          </a:xfrm>
        </p:grpSpPr>
        <p:sp>
          <p:nvSpPr>
            <p:cNvPr id="159" name="Google Shape;159;p19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9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" name="Google Shape;161;p19"/>
          <p:cNvSpPr txBox="1">
            <a:spLocks noGrp="1"/>
          </p:cNvSpPr>
          <p:nvPr>
            <p:ph type="body" idx="4294967295"/>
          </p:nvPr>
        </p:nvSpPr>
        <p:spPr>
          <a:xfrm>
            <a:off x="1792875" y="1304875"/>
            <a:ext cx="26325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Major Software Tools 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62" name="Google Shape;162;p19"/>
          <p:cNvSpPr txBox="1">
            <a:spLocks noGrp="1"/>
          </p:cNvSpPr>
          <p:nvPr>
            <p:ph type="body" idx="4294967295"/>
          </p:nvPr>
        </p:nvSpPr>
        <p:spPr>
          <a:xfrm>
            <a:off x="1792950" y="1766275"/>
            <a:ext cx="2632500" cy="2955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H2O.ai AutoML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ChatGPT Data Analyst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Anaconda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Jupyter Notebook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Spyder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163" name="Google Shape;163;p19"/>
          <p:cNvSpPr txBox="1">
            <a:spLocks noGrp="1"/>
          </p:cNvSpPr>
          <p:nvPr>
            <p:ph type="body" idx="4294967295"/>
          </p:nvPr>
        </p:nvSpPr>
        <p:spPr>
          <a:xfrm>
            <a:off x="4688550" y="1766275"/>
            <a:ext cx="2632500" cy="2955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Scikit-Learn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Tensorflow-Keras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Imblearn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Shap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Streamlit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FastAPI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MLflow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etc.</a:t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2a) Methodology (continued)</a:t>
            </a:r>
            <a:endParaRPr/>
          </a:p>
        </p:txBody>
      </p:sp>
      <p:pic>
        <p:nvPicPr>
          <p:cNvPr id="169" name="Google Shape;169;p20"/>
          <p:cNvPicPr preferRelativeResize="0"/>
          <p:nvPr/>
        </p:nvPicPr>
        <p:blipFill rotWithShape="1">
          <a:blip r:embed="rId3">
            <a:alphaModFix/>
          </a:blip>
          <a:srcRect b="2190"/>
          <a:stretch/>
        </p:blipFill>
        <p:spPr>
          <a:xfrm>
            <a:off x="2298875" y="682450"/>
            <a:ext cx="4469100" cy="432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"/>
          <p:cNvSpPr/>
          <p:nvPr/>
        </p:nvSpPr>
        <p:spPr>
          <a:xfrm>
            <a:off x="3449050" y="37925"/>
            <a:ext cx="4875900" cy="5032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5" name="Google Shape;17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2b) System Design</a:t>
            </a:r>
            <a:endParaRPr/>
          </a:p>
        </p:txBody>
      </p:sp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1500" y="48675"/>
            <a:ext cx="1848325" cy="498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5900" y="48675"/>
            <a:ext cx="2221400" cy="498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300" y="1855925"/>
            <a:ext cx="2831200" cy="226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1"/>
          <p:cNvSpPr/>
          <p:nvPr/>
        </p:nvSpPr>
        <p:spPr>
          <a:xfrm>
            <a:off x="379300" y="1627325"/>
            <a:ext cx="1720500" cy="971400"/>
          </a:xfrm>
          <a:prstGeom prst="flowChartMagneticTap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Average"/>
                <a:ea typeface="Average"/>
                <a:cs typeface="Average"/>
                <a:sym typeface="Average"/>
              </a:rPr>
              <a:t>Algorithm Design</a:t>
            </a:r>
            <a:endParaRPr sz="1700" b="1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1345</Words>
  <Application>Microsoft Office PowerPoint</Application>
  <PresentationFormat>On-screen Show (16:9)</PresentationFormat>
  <Paragraphs>233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Oswald</vt:lpstr>
      <vt:lpstr>Arial</vt:lpstr>
      <vt:lpstr>Average</vt:lpstr>
      <vt:lpstr>Slate</vt:lpstr>
      <vt:lpstr>A Study on whether Automated Machine Learning or Generative AI can replace the Human Data Scientist</vt:lpstr>
      <vt:lpstr>Topic to be Covered:</vt:lpstr>
      <vt:lpstr>1a) Problem Statement</vt:lpstr>
      <vt:lpstr>1b) Objectives &amp; Proposed Solution</vt:lpstr>
      <vt:lpstr>2a) Methodology</vt:lpstr>
      <vt:lpstr>2a) Methodology (continued)</vt:lpstr>
      <vt:lpstr>2a) Methodology (continued)</vt:lpstr>
      <vt:lpstr>2a) Methodology (continued)</vt:lpstr>
      <vt:lpstr>2b) System Design</vt:lpstr>
      <vt:lpstr>2b) System Design (continued)</vt:lpstr>
      <vt:lpstr>2b) System Design (continued)</vt:lpstr>
      <vt:lpstr>2b) System Design (continued)</vt:lpstr>
      <vt:lpstr>3a) Implementation</vt:lpstr>
      <vt:lpstr>3a) Implementation</vt:lpstr>
      <vt:lpstr>3a) Implementation</vt:lpstr>
      <vt:lpstr>3b) Deployment </vt:lpstr>
      <vt:lpstr>4) Discussion of Results</vt:lpstr>
      <vt:lpstr>ChatGPT Data Analyst</vt:lpstr>
      <vt:lpstr>Human Data Scientist</vt:lpstr>
      <vt:lpstr>AutoML</vt:lpstr>
      <vt:lpstr>WHY CHATGPT DATA ANALYST CANNOT REPLACE THE HUMAN DATA SCIENTIST</vt:lpstr>
      <vt:lpstr>WHY AUTOML CANNOT REPLACE THE HUMAN DATA SCIENTIST</vt:lpstr>
      <vt:lpstr>5) Live Demo of the Applications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Ryan Kho</cp:lastModifiedBy>
  <cp:revision>1</cp:revision>
  <dcterms:modified xsi:type="dcterms:W3CDTF">2024-09-16T04:45:40Z</dcterms:modified>
</cp:coreProperties>
</file>